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L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5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4660"/>
  </p:normalViewPr>
  <p:slideViewPr>
    <p:cSldViewPr>
      <p:cViewPr varScale="1">
        <p:scale>
          <a:sx n="69" d="100"/>
          <a:sy n="69" d="100"/>
        </p:scale>
        <p:origin x="-85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21C6-110C-47F0-B526-AAD7D4BBBE82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4EBD0-3A02-46E5-8DC8-33C3A63D41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21C6-110C-47F0-B526-AAD7D4BBBE82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4EBD0-3A02-46E5-8DC8-33C3A63D41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21C6-110C-47F0-B526-AAD7D4BBBE82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4EBD0-3A02-46E5-8DC8-33C3A63D41EC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21C6-110C-47F0-B526-AAD7D4BBBE82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4EBD0-3A02-46E5-8DC8-33C3A63D41E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21C6-110C-47F0-B526-AAD7D4BBBE82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4EBD0-3A02-46E5-8DC8-33C3A63D41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21C6-110C-47F0-B526-AAD7D4BBBE82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4EBD0-3A02-46E5-8DC8-33C3A63D41E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21C6-110C-47F0-B526-AAD7D4BBBE82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4EBD0-3A02-46E5-8DC8-33C3A63D41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21C6-110C-47F0-B526-AAD7D4BBBE82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4EBD0-3A02-46E5-8DC8-33C3A63D41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21C6-110C-47F0-B526-AAD7D4BBBE82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4EBD0-3A02-46E5-8DC8-33C3A63D41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21C6-110C-47F0-B526-AAD7D4BBBE82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4EBD0-3A02-46E5-8DC8-33C3A63D41E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21C6-110C-47F0-B526-AAD7D4BBBE82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4EBD0-3A02-46E5-8DC8-33C3A63D41E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6D621C6-110C-47F0-B526-AAD7D4BBBE82}" type="datetimeFigureOut">
              <a:rPr lang="en-US" smtClean="0"/>
              <a:t>8/13/2012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D264EBD0-3A02-46E5-8DC8-33C3A63D41E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nternet_marketing" TargetMode="External"/><Relationship Id="rId13" Type="http://schemas.openxmlformats.org/officeDocument/2006/relationships/hyperlink" Target="http://en.wikipedia.org/wiki/E-mail" TargetMode="External"/><Relationship Id="rId3" Type="http://schemas.openxmlformats.org/officeDocument/2006/relationships/hyperlink" Target="http://en.wikipedia.org/wiki/Service_(economics)" TargetMode="External"/><Relationship Id="rId7" Type="http://schemas.openxmlformats.org/officeDocument/2006/relationships/hyperlink" Target="http://en.wikipedia.org/wiki/Supply_chain_management" TargetMode="External"/><Relationship Id="rId12" Type="http://schemas.openxmlformats.org/officeDocument/2006/relationships/hyperlink" Target="http://en.wikipedia.org/wiki/World_Wide_Web" TargetMode="External"/><Relationship Id="rId2" Type="http://schemas.openxmlformats.org/officeDocument/2006/relationships/hyperlink" Target="http://en.wikipedia.org/wiki/Product_(business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Electronic_funds_transfer" TargetMode="External"/><Relationship Id="rId11" Type="http://schemas.openxmlformats.org/officeDocument/2006/relationships/hyperlink" Target="http://en.wikipedia.org/wiki/Inventory_management" TargetMode="External"/><Relationship Id="rId5" Type="http://schemas.openxmlformats.org/officeDocument/2006/relationships/hyperlink" Target="http://en.wikipedia.org/wiki/Computer_network" TargetMode="External"/><Relationship Id="rId10" Type="http://schemas.openxmlformats.org/officeDocument/2006/relationships/hyperlink" Target="http://en.wikipedia.org/wiki/Electronic_data_interchange" TargetMode="External"/><Relationship Id="rId4" Type="http://schemas.openxmlformats.org/officeDocument/2006/relationships/hyperlink" Target="http://en.wikipedia.org/wiki/Internet" TargetMode="External"/><Relationship Id="rId9" Type="http://schemas.openxmlformats.org/officeDocument/2006/relationships/hyperlink" Target="http://en.wikipedia.org/wiki/Online_transaction_processing" TargetMode="External"/><Relationship Id="rId1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media" Target="../media/media2.FLV"/><Relationship Id="rId7" Type="http://schemas.openxmlformats.org/officeDocument/2006/relationships/image" Target="../media/image57.png"/><Relationship Id="rId2" Type="http://schemas.openxmlformats.org/officeDocument/2006/relationships/video" Target="../media/media1.FLV"/><Relationship Id="rId1" Type="http://schemas.microsoft.com/office/2007/relationships/media" Target="../media/media1.FLV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FLV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FLV"/><Relationship Id="rId1" Type="http://schemas.microsoft.com/office/2007/relationships/media" Target="../media/media3.FLV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ECOMMERCE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ECOMMERCE 2012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81000"/>
            <a:ext cx="4876799" cy="18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4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0"/>
            <a:ext cx="8686800" cy="5334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WEB TRAFFIC</a:t>
            </a:r>
            <a:br>
              <a:rPr lang="en-US" sz="5400" dirty="0" smtClean="0"/>
            </a:br>
            <a:r>
              <a:rPr lang="en-US" sz="2700" b="1" dirty="0" smtClean="0"/>
              <a:t>JULY</a:t>
            </a:r>
            <a:endParaRPr lang="en-US" sz="2700" b="1" dirty="0"/>
          </a:p>
        </p:txBody>
      </p:sp>
      <p:sp>
        <p:nvSpPr>
          <p:cNvPr id="5" name="Oval 4"/>
          <p:cNvSpPr/>
          <p:nvPr/>
        </p:nvSpPr>
        <p:spPr>
          <a:xfrm>
            <a:off x="6934200" y="2133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534400" y="22098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8288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4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WEB TRAFFIC</a:t>
            </a:r>
            <a:br>
              <a:rPr lang="en-US" sz="5400" dirty="0" smtClean="0"/>
            </a:br>
            <a:r>
              <a:rPr lang="en-US" sz="2700" b="1" dirty="0" smtClean="0"/>
              <a:t>AUGUST</a:t>
            </a:r>
            <a:endParaRPr lang="en-US" sz="27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828801" cy="609600"/>
          </a:xfrm>
          <a:prstGeom prst="rect">
            <a:avLst/>
          </a:prstGeom>
        </p:spPr>
      </p:pic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2557"/>
            <a:ext cx="8686800" cy="5219243"/>
          </a:xfrm>
        </p:spPr>
      </p:pic>
      <p:sp>
        <p:nvSpPr>
          <p:cNvPr id="7" name="Oval 6"/>
          <p:cNvSpPr/>
          <p:nvPr/>
        </p:nvSpPr>
        <p:spPr>
          <a:xfrm>
            <a:off x="8534400" y="23622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24800" y="222231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62800" y="19812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77000" y="19050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791200" y="19050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9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FACEBOOK</a:t>
            </a:r>
            <a:endParaRPr lang="en-US" sz="24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6850"/>
            <a:ext cx="9144000" cy="539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" y="5029200"/>
            <a:ext cx="8153400" cy="1752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8288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0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FACEBOOK</a:t>
            </a:r>
            <a:endParaRPr lang="en-US" sz="24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8288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9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FACEBOOK</a:t>
            </a:r>
            <a:endParaRPr lang="en-US" sz="24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43999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8288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4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8686800" cy="53340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8288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4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6868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8288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3999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8288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44000" cy="551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8288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7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8288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73667" y="2590800"/>
            <a:ext cx="7408333" cy="36877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Electronic commerce</a:t>
            </a:r>
            <a:r>
              <a:rPr lang="en-US" dirty="0"/>
              <a:t>, commonly known as </a:t>
            </a:r>
            <a:r>
              <a:rPr lang="en-US" b="1" dirty="0"/>
              <a:t>e-commerce</a:t>
            </a:r>
            <a:r>
              <a:rPr lang="en-US" dirty="0"/>
              <a:t> or </a:t>
            </a:r>
            <a:r>
              <a:rPr lang="en-US" b="1" dirty="0"/>
              <a:t>e-</a:t>
            </a:r>
            <a:r>
              <a:rPr lang="en-US" b="1" dirty="0" err="1"/>
              <a:t>comm</a:t>
            </a:r>
            <a:r>
              <a:rPr lang="en-US" dirty="0"/>
              <a:t>, is the buying and selling of </a:t>
            </a:r>
            <a:r>
              <a:rPr lang="en-US" dirty="0">
                <a:hlinkClick r:id="rId2" tooltip="Product (business)"/>
              </a:rPr>
              <a:t>products</a:t>
            </a:r>
            <a:r>
              <a:rPr lang="en-US" dirty="0"/>
              <a:t> or </a:t>
            </a:r>
            <a:r>
              <a:rPr lang="en-US" dirty="0">
                <a:hlinkClick r:id="rId3" tooltip="Service (economics)"/>
              </a:rPr>
              <a:t>services</a:t>
            </a:r>
            <a:r>
              <a:rPr lang="en-US" dirty="0"/>
              <a:t> over electronic systems such as the </a:t>
            </a:r>
            <a:r>
              <a:rPr lang="en-US" dirty="0">
                <a:hlinkClick r:id="rId4" tooltip="Internet"/>
              </a:rPr>
              <a:t>Internet</a:t>
            </a:r>
            <a:r>
              <a:rPr lang="en-US" dirty="0"/>
              <a:t> and other </a:t>
            </a:r>
            <a:r>
              <a:rPr lang="en-US" dirty="0">
                <a:hlinkClick r:id="rId5" tooltip="Computer network"/>
              </a:rPr>
              <a:t>computer networks</a:t>
            </a:r>
            <a:r>
              <a:rPr lang="en-US" dirty="0"/>
              <a:t>. Electronic commerce draws on such technologies as </a:t>
            </a:r>
            <a:r>
              <a:rPr lang="en-US" dirty="0">
                <a:hlinkClick r:id="rId6" tooltip="Electronic funds transfer"/>
              </a:rPr>
              <a:t>electronic funds transfer</a:t>
            </a:r>
            <a:r>
              <a:rPr lang="en-US" dirty="0"/>
              <a:t>, </a:t>
            </a:r>
            <a:r>
              <a:rPr lang="en-US" dirty="0">
                <a:hlinkClick r:id="rId7" tooltip="Supply chain management"/>
              </a:rPr>
              <a:t>supply chain management</a:t>
            </a:r>
            <a:r>
              <a:rPr lang="en-US" dirty="0"/>
              <a:t>, </a:t>
            </a:r>
            <a:r>
              <a:rPr lang="en-US" dirty="0">
                <a:hlinkClick r:id="rId8" tooltip="Internet marketing"/>
              </a:rPr>
              <a:t>Internet marketing</a:t>
            </a:r>
            <a:r>
              <a:rPr lang="en-US" dirty="0"/>
              <a:t>, </a:t>
            </a:r>
            <a:r>
              <a:rPr lang="en-US" dirty="0">
                <a:hlinkClick r:id="rId9" tooltip="Online transaction processing"/>
              </a:rPr>
              <a:t>online transaction processing</a:t>
            </a:r>
            <a:r>
              <a:rPr lang="en-US" dirty="0"/>
              <a:t>, </a:t>
            </a:r>
            <a:r>
              <a:rPr lang="en-US" dirty="0">
                <a:hlinkClick r:id="rId10" tooltip="Electronic data interchange"/>
              </a:rPr>
              <a:t>electronic data interchange</a:t>
            </a:r>
            <a:r>
              <a:rPr lang="en-US" dirty="0"/>
              <a:t>(EDI), </a:t>
            </a:r>
            <a:r>
              <a:rPr lang="en-US" dirty="0">
                <a:hlinkClick r:id="rId11" tooltip="Inventory management"/>
              </a:rPr>
              <a:t>inventory management</a:t>
            </a:r>
            <a:r>
              <a:rPr lang="en-US" dirty="0"/>
              <a:t> systems, and automated data collection systems. Modern electronic commerce typically uses the </a:t>
            </a:r>
            <a:r>
              <a:rPr lang="en-US" dirty="0">
                <a:hlinkClick r:id="rId12" tooltip="World Wide Web"/>
              </a:rPr>
              <a:t>World Wide Web</a:t>
            </a:r>
            <a:r>
              <a:rPr lang="en-US" dirty="0"/>
              <a:t> at least at one point in the transaction's life-cycle, although it may encompass a wider range of technologies such as </a:t>
            </a:r>
            <a:r>
              <a:rPr lang="en-US" dirty="0">
                <a:hlinkClick r:id="rId13" tooltip="E-mail"/>
              </a:rPr>
              <a:t>e-mail</a:t>
            </a:r>
            <a:r>
              <a:rPr lang="en-US" dirty="0"/>
              <a:t>, mobile devices and telephones as well.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ECOMMERCE 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8288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0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200"/>
            <a:ext cx="8686800" cy="2830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657600"/>
            <a:ext cx="8686800" cy="2830073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5385" y="-27709"/>
            <a:ext cx="8229600" cy="1252728"/>
          </a:xfrm>
        </p:spPr>
        <p:txBody>
          <a:bodyPr/>
          <a:lstStyle/>
          <a:p>
            <a:r>
              <a:rPr lang="en-US" dirty="0" smtClean="0"/>
              <a:t>WEBSITE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40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385" y="-27709"/>
            <a:ext cx="8229600" cy="1252728"/>
          </a:xfrm>
        </p:spPr>
        <p:txBody>
          <a:bodyPr/>
          <a:lstStyle/>
          <a:p>
            <a:r>
              <a:rPr lang="en-US" dirty="0" smtClean="0"/>
              <a:t>NEXT STRATEGIES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2057400"/>
            <a:ext cx="8463855" cy="47705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SOCIAL MEDIA </a:t>
            </a: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BUILD COMMUNITY</a:t>
            </a:r>
          </a:p>
          <a:p>
            <a:pPr marL="342900" indent="-342900">
              <a:buFontTx/>
              <a:buChar char="-"/>
            </a:pPr>
            <a:r>
              <a:rPr lang="en-US" sz="2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MAKE IT READY FOR EVENTS</a:t>
            </a:r>
          </a:p>
          <a:p>
            <a:pPr marL="342900" indent="-342900">
              <a:buFontTx/>
              <a:buChar char="-"/>
            </a:pPr>
            <a:r>
              <a:rPr lang="en-US" sz="2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FOCUSING ON REACH PEOPLE</a:t>
            </a:r>
          </a:p>
          <a:p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en-US" sz="4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WEBSTORE</a:t>
            </a: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MORE ITEMS</a:t>
            </a:r>
          </a:p>
          <a:p>
            <a:pPr marL="342900" indent="-342900">
              <a:buFontTx/>
              <a:buChar char="-"/>
            </a:pPr>
            <a:r>
              <a:rPr lang="en-US" sz="2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MORE DETAILS</a:t>
            </a:r>
          </a:p>
          <a:p>
            <a:pPr marL="342900" indent="-342900">
              <a:buFontTx/>
              <a:buChar char="-"/>
            </a:pPr>
            <a:r>
              <a:rPr lang="en-US" sz="2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FOCUSING ON SEO &amp; TRAFFIC</a:t>
            </a:r>
          </a:p>
          <a:p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-    COMPLETE INTEGRATION :  LOGISTIC &amp; PAYMENT GATEWAY </a:t>
            </a:r>
            <a:endParaRPr lang="en-US" sz="2400" b="1" cap="none" spc="0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endParaRPr lang="en-US" sz="2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8288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9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8034318"/>
              </p:ext>
            </p:extLst>
          </p:nvPr>
        </p:nvGraphicFramePr>
        <p:xfrm>
          <a:off x="228600" y="910267"/>
          <a:ext cx="8686799" cy="55774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5357"/>
                <a:gridCol w="2603814"/>
                <a:gridCol w="2603814"/>
                <a:gridCol w="2603814"/>
              </a:tblGrid>
              <a:tr h="351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WEEKS</a:t>
                      </a:r>
                      <a:endParaRPr lang="en-US" sz="1400" b="1" i="0" u="sng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EVENT</a:t>
                      </a:r>
                      <a:endParaRPr lang="en-US" sz="1400" b="1" i="0" u="sng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sng" strike="noStrike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KPI</a:t>
                      </a:r>
                      <a:endParaRPr lang="en-US" sz="1400" b="1" i="0" u="sng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sng" strike="noStrike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PRIZES</a:t>
                      </a:r>
                      <a:endParaRPr lang="en-US" sz="1400" b="1" i="0" u="sng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</a:tr>
              <a:tr h="650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BLOGGER EVENT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5000 Followers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&amp; 5000 Fans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 Category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(Gadget, </a:t>
                      </a:r>
                      <a:r>
                        <a:rPr lang="en-US" sz="14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Auvi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Cameras) &amp; Contract as Reviewer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51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EVENT WAIT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51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EVENT WAIT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51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SURVEY REAL/COMMERCE STORE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Followers &amp; 2000 Fans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Gadget &amp;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Auvi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51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EVENT WAIT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51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EVENT WAIT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51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7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POINT GAMES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5000 Followers &amp; 5000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Fans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Gadget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&amp; </a:t>
                      </a:r>
                      <a:r>
                        <a:rPr lang="en-US" sz="14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Auvi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1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8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EVENT WAIT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1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9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EVENT WAIT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1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10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HASHTAG EVENT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 Followers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&amp; 2000 Fans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Vouchers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&amp; Gadget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51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11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EVENT WAIT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51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12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VIDEO IKLAN EC COMPETITION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Followers &amp; 2000 Fans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Tablet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&amp; Money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</a:tr>
              <a:tr h="351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13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1" u="none" strike="noStrike" dirty="0" smtClean="0">
                          <a:effectLst/>
                        </a:rPr>
                        <a:t>EVENT WAIT</a:t>
                      </a:r>
                      <a:endParaRPr lang="en-US" sz="11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</a:tr>
              <a:tr h="351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14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1" u="none" strike="noStrike" dirty="0" smtClean="0">
                          <a:effectLst/>
                        </a:rPr>
                        <a:t>EVENT WAIT</a:t>
                      </a:r>
                      <a:endParaRPr lang="en-US" sz="11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5385" y="-27709"/>
            <a:ext cx="8229600" cy="1252728"/>
          </a:xfrm>
        </p:spPr>
        <p:txBody>
          <a:bodyPr/>
          <a:lstStyle/>
          <a:p>
            <a:r>
              <a:rPr lang="en-US" dirty="0" smtClean="0"/>
              <a:t>SOC-MED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5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64021"/>
              </p:ext>
            </p:extLst>
          </p:nvPr>
        </p:nvGraphicFramePr>
        <p:xfrm>
          <a:off x="228603" y="1524000"/>
          <a:ext cx="876300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6389"/>
                <a:gridCol w="1042373"/>
                <a:gridCol w="1042373"/>
                <a:gridCol w="1042373"/>
                <a:gridCol w="1042373"/>
                <a:gridCol w="1042373"/>
                <a:gridCol w="1042373"/>
                <a:gridCol w="1042373"/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TOPICS</a:t>
                      </a:r>
                      <a:endParaRPr lang="en-US" sz="1400" b="1" i="0" u="sng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MON</a:t>
                      </a:r>
                      <a:endParaRPr lang="en-US" sz="1400" b="1" i="0" u="sng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TUE</a:t>
                      </a:r>
                      <a:endParaRPr lang="en-US" sz="1400" b="1" i="0" u="sng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WED</a:t>
                      </a:r>
                      <a:endParaRPr lang="en-US" sz="1400" b="1" i="0" u="sng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THU</a:t>
                      </a:r>
                      <a:endParaRPr lang="en-US" sz="1400" b="1" i="0" u="sng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FRI</a:t>
                      </a:r>
                      <a:endParaRPr lang="en-US" sz="1400" b="1" i="0" u="sng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SAT</a:t>
                      </a:r>
                      <a:endParaRPr lang="en-US" sz="1400" b="1" i="0" u="sng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SUN</a:t>
                      </a:r>
                      <a:endParaRPr lang="en-US" sz="1400" b="1" i="0" u="sng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TIPS AND TRICKS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HUMOUR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CHIT CHAT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 smtClean="0">
                          <a:effectLst/>
                        </a:rPr>
                        <a:t>√</a:t>
                      </a:r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 smtClean="0">
                          <a:effectLst/>
                        </a:rPr>
                        <a:t>√</a:t>
                      </a:r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NEW TRENDS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MOVIES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OLD FACT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HEALTH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LIFESTYLE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PROMOTION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√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√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√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√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√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42672"/>
            <a:ext cx="8229600" cy="1252728"/>
          </a:xfrm>
        </p:spPr>
        <p:txBody>
          <a:bodyPr/>
          <a:lstStyle/>
          <a:p>
            <a:r>
              <a:rPr lang="en-US" dirty="0" smtClean="0"/>
              <a:t>SOC-MED DAILY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3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296962585"/>
              </p:ext>
            </p:extLst>
          </p:nvPr>
        </p:nvGraphicFramePr>
        <p:xfrm>
          <a:off x="228602" y="1228146"/>
          <a:ext cx="8686805" cy="53250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38291"/>
                <a:gridCol w="155917"/>
                <a:gridCol w="155917"/>
                <a:gridCol w="155917"/>
                <a:gridCol w="155917"/>
                <a:gridCol w="155917"/>
                <a:gridCol w="155917"/>
                <a:gridCol w="155917"/>
                <a:gridCol w="155917"/>
                <a:gridCol w="155917"/>
                <a:gridCol w="155917"/>
                <a:gridCol w="155917"/>
                <a:gridCol w="155917"/>
                <a:gridCol w="155917"/>
                <a:gridCol w="155917"/>
                <a:gridCol w="155917"/>
                <a:gridCol w="155917"/>
                <a:gridCol w="155917"/>
                <a:gridCol w="155917"/>
                <a:gridCol w="155917"/>
                <a:gridCol w="155917"/>
                <a:gridCol w="155917"/>
                <a:gridCol w="155917"/>
                <a:gridCol w="155917"/>
                <a:gridCol w="155917"/>
                <a:gridCol w="2806506"/>
              </a:tblGrid>
              <a:tr h="2535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STRATEGY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OCT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NOV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DEC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JAN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FEB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MAR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KETERANGAN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535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3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PAYMENT</a:t>
                      </a:r>
                      <a:r>
                        <a:rPr lang="en-US" sz="1200" u="none" strike="noStrike" dirty="0">
                          <a:effectLst/>
                        </a:rPr>
                        <a:t> 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PAYMENT GATEWAY (BCA CC)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endParaRPr lang="en-US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√</a:t>
                      </a:r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FINISH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?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MASIH PROSES PKS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JATIS TRANSFER ROUTING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?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?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PROSES PENJAJAKAN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KLIKPAY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PROSES PENJAJAKAN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KREDIT PLUS/FIF/ADIRA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PROSES PENJAJAKAN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BLOG</a:t>
                      </a:r>
                      <a:r>
                        <a:rPr lang="en-US" sz="1100" b="1" u="none" strike="noStrike" dirty="0">
                          <a:effectLst/>
                        </a:rPr>
                        <a:t> 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AUVI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PEMBUATAN BLOG DIMULAI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GADGET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SETELAH EVENT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CAMERA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BLOGGER SELESAI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FORUM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FORUM INTEGRATION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UNTUK KOMUNITAS, COMPLAIN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BRANDING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FORUM (KASKUS)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BRANDING LEWAT FORUM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DISDUS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EVOUCHER (REJECTED</a:t>
                      </a:r>
                      <a:r>
                        <a:rPr lang="en-US" sz="1100" u="none" strike="noStrike" baseline="0" dirty="0" smtClean="0">
                          <a:effectLst/>
                        </a:rPr>
                        <a:t> CAUSE OF PRICE)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KATALOG PROMO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PROMO KATALOG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MOBILE APPS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iOS &amp; ANDROID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APPLE IPAD, IPHONE, ANDROID PHONE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3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BLACKBERRY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5385" y="-27709"/>
            <a:ext cx="8229600" cy="1252728"/>
          </a:xfrm>
        </p:spPr>
        <p:txBody>
          <a:bodyPr/>
          <a:lstStyle/>
          <a:p>
            <a:r>
              <a:rPr lang="en-US" dirty="0" smtClean="0"/>
              <a:t>PLANNING TIMELINE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41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4353" y="3188732"/>
            <a:ext cx="67153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E-COMMERCE MARKET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24200" y="3927396"/>
            <a:ext cx="336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SURVEYS AND MARKET DEMANDS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950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Electronic City - Survey 02.jpg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152400" y="838200"/>
            <a:ext cx="8915400" cy="4953000"/>
          </a:xfrm>
          <a:prstGeom prst="rect">
            <a:avLst/>
          </a:prstGeom>
        </p:spPr>
      </p:pic>
      <p:pic>
        <p:nvPicPr>
          <p:cNvPr id="14" name="Picture 13" descr="Electronic City - Survey 02a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503913" y="845124"/>
            <a:ext cx="563887" cy="4260276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228600" y="122238"/>
            <a:ext cx="7924800" cy="71596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600" b="1" dirty="0" smtClean="0"/>
              <a:t>Our Market</a:t>
            </a:r>
            <a:endParaRPr lang="en-US" sz="3600" b="1" dirty="0"/>
          </a:p>
        </p:txBody>
      </p:sp>
      <p:sp>
        <p:nvSpPr>
          <p:cNvPr id="2" name="Rectangle 1"/>
          <p:cNvSpPr/>
          <p:nvPr/>
        </p:nvSpPr>
        <p:spPr>
          <a:xfrm>
            <a:off x="3962400" y="1025856"/>
            <a:ext cx="5029200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62400" y="3733800"/>
            <a:ext cx="5029200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3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Electronic City - Survey 03.jpg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152400" y="838200"/>
            <a:ext cx="8839200" cy="4953000"/>
          </a:xfrm>
          <a:prstGeom prst="rect">
            <a:avLst/>
          </a:prstGeom>
        </p:spPr>
      </p:pic>
      <p:pic>
        <p:nvPicPr>
          <p:cNvPr id="10" name="Picture 9" descr="Electronic City - Survey 03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58200" y="858982"/>
            <a:ext cx="533400" cy="4703618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228600" y="122238"/>
            <a:ext cx="7924800" cy="71596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600" b="1" dirty="0" smtClean="0"/>
              <a:t>Our Market</a:t>
            </a:r>
            <a:endParaRPr lang="en-US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5334000" y="1417660"/>
            <a:ext cx="3657600" cy="1825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34000" y="2819400"/>
            <a:ext cx="3657600" cy="1825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0" y="4648200"/>
            <a:ext cx="3657600" cy="1825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Electronic City - Survey 04.jpg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152400" y="838200"/>
            <a:ext cx="8735446" cy="5791200"/>
          </a:xfrm>
          <a:prstGeom prst="rect">
            <a:avLst/>
          </a:prstGeom>
        </p:spPr>
      </p:pic>
      <p:pic>
        <p:nvPicPr>
          <p:cNvPr id="8" name="Picture 7" descr="Electronic City - Survey 04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07893" y="914400"/>
            <a:ext cx="359907" cy="5181600"/>
          </a:xfrm>
          <a:prstGeom prst="rect">
            <a:avLst/>
          </a:prstGeom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228600" y="122238"/>
            <a:ext cx="7924800" cy="71596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600" b="1" dirty="0" smtClean="0"/>
              <a:t>Our Market</a:t>
            </a:r>
            <a:endParaRPr lang="en-US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3352800" y="1493860"/>
            <a:ext cx="5715000" cy="106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52800" y="3581400"/>
            <a:ext cx="5715000" cy="106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52800" y="5075260"/>
            <a:ext cx="5715000" cy="106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352800" y="5715000"/>
            <a:ext cx="5715000" cy="106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52800" y="5562600"/>
            <a:ext cx="5715000" cy="106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4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94996" y="67270"/>
            <a:ext cx="43106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SOCIAL MEDIA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12789"/>
            <a:ext cx="2729345" cy="16034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82" y="4098523"/>
            <a:ext cx="1845077" cy="1845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59" y="1295401"/>
            <a:ext cx="1600199" cy="1600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762" y="2067659"/>
            <a:ext cx="1437541" cy="1437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3" y="900223"/>
            <a:ext cx="1928812" cy="19288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82" y="1600200"/>
            <a:ext cx="1584068" cy="1584068"/>
          </a:xfrm>
          <a:prstGeom prst="rect">
            <a:avLst/>
          </a:prstGeom>
          <a:scene3d>
            <a:camera prst="isometricOffAxis2Left"/>
            <a:lightRig rig="threePt" dir="t">
              <a:rot lat="0" lon="0" rev="1200000"/>
            </a:lightRig>
          </a:scene3d>
          <a:sp3d>
            <a:bevelT w="12700" prst="coolSlant"/>
            <a:bevelB/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165804"/>
            <a:ext cx="2311196" cy="23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9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E-commerce can be divided into:</a:t>
            </a:r>
          </a:p>
          <a:p>
            <a:pPr lvl="1"/>
            <a:r>
              <a:rPr lang="en-US" dirty="0"/>
              <a:t>E-tailing or "virtual storefronts" on Web sites with online catalogs, sometimes gathered into a "virtual mall"</a:t>
            </a:r>
          </a:p>
          <a:p>
            <a:pPr lvl="1"/>
            <a:r>
              <a:rPr lang="en-US" dirty="0"/>
              <a:t>The gathering and use of demographic data through Web contacts</a:t>
            </a:r>
          </a:p>
          <a:p>
            <a:pPr lvl="1"/>
            <a:r>
              <a:rPr lang="en-US" dirty="0"/>
              <a:t>Electronic Data Interchange (EDI), the business-to-business exchange of data</a:t>
            </a:r>
          </a:p>
          <a:p>
            <a:pPr lvl="1"/>
            <a:r>
              <a:rPr lang="en-US" dirty="0"/>
              <a:t>E-mail and fax and their use as media for reaching prospects and established customers (for example, with newsletters)</a:t>
            </a:r>
          </a:p>
          <a:p>
            <a:pPr lvl="1"/>
            <a:r>
              <a:rPr lang="en-US" dirty="0"/>
              <a:t>Business-to-business buying and selling</a:t>
            </a:r>
          </a:p>
          <a:p>
            <a:pPr lvl="1"/>
            <a:r>
              <a:rPr lang="en-US" dirty="0"/>
              <a:t>The security of business transactions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ECOMMERCE 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8288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4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990600"/>
            <a:ext cx="8686799" cy="5334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24800" cy="5032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553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0" cy="52578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381000"/>
            <a:ext cx="7924800" cy="503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9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95400"/>
            <a:ext cx="8686799" cy="5334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24800" cy="5032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245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Social Media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3" r="19533"/>
          <a:stretch>
            <a:fillRect/>
          </a:stretch>
        </p:blipFill>
        <p:spPr>
          <a:xfrm>
            <a:off x="838200" y="1371600"/>
            <a:ext cx="3810000" cy="33528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2111" y="76200"/>
            <a:ext cx="7924800" cy="5032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806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Electronic City - Facebook Users 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420368"/>
            <a:ext cx="4286250" cy="3202686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Electronic City - Facebook Users 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4743450"/>
            <a:ext cx="4320540" cy="1885950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Electronic City - Facebook Users 0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6300" y="2258568"/>
            <a:ext cx="2043684" cy="3456432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09600" y="381000"/>
            <a:ext cx="7924800" cy="503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59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0" cy="5791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381000"/>
            <a:ext cx="7924800" cy="503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05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143000"/>
            <a:ext cx="8686801" cy="5410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381000"/>
            <a:ext cx="7924800" cy="503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862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143000"/>
            <a:ext cx="8686800" cy="54864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381000"/>
            <a:ext cx="7924800" cy="503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113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TWITTER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SOCIAL MEDIA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r="12190"/>
          <a:stretch>
            <a:fillRect/>
          </a:stretch>
        </p:blipFill>
        <p:spPr>
          <a:xfrm>
            <a:off x="838200" y="1371600"/>
            <a:ext cx="3733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0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43000"/>
            <a:ext cx="8686800" cy="55626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381000"/>
            <a:ext cx="7924800" cy="503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350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8991600" cy="6705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8936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Content Placeholder 3" descr="Electronic City - Twitter Users 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9" y="838200"/>
            <a:ext cx="8756588" cy="2557272"/>
          </a:xfrm>
          <a:prstGeom prst="rect">
            <a:avLst/>
          </a:prstGeom>
        </p:spPr>
      </p:pic>
      <p:pic>
        <p:nvPicPr>
          <p:cNvPr id="8" name="Picture 7" descr="Electronic City - Twitter Users 0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599" y="3352800"/>
            <a:ext cx="8756587" cy="2109052"/>
          </a:xfrm>
          <a:prstGeom prst="rect">
            <a:avLst/>
          </a:prstGeom>
        </p:spPr>
      </p:pic>
      <p:pic>
        <p:nvPicPr>
          <p:cNvPr id="9" name="Picture 8" descr="Electronic City - Twitter Users 0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5486400"/>
            <a:ext cx="8412480" cy="96012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09600" y="381000"/>
            <a:ext cx="7924800" cy="503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876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8686800" cy="51816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381000"/>
            <a:ext cx="7924800" cy="503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304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200"/>
            <a:ext cx="8686800" cy="51816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381000"/>
            <a:ext cx="7924800" cy="503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778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43000"/>
            <a:ext cx="8686800" cy="523976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381000"/>
            <a:ext cx="7924800" cy="503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725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YOUTUBE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VISUAL MARKETING</a:t>
            </a:r>
            <a:endParaRPr lang="en-US" dirty="0"/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1" b="8971"/>
          <a:stretch>
            <a:fillRect/>
          </a:stretch>
        </p:blipFill>
        <p:spPr>
          <a:xfrm>
            <a:off x="838200" y="1371600"/>
            <a:ext cx="3566160" cy="2667000"/>
          </a:xfrm>
        </p:spPr>
      </p:pic>
    </p:spTree>
    <p:extLst>
      <p:ext uri="{BB962C8B-B14F-4D97-AF65-F5344CB8AC3E}">
        <p14:creationId xmlns:p14="http://schemas.microsoft.com/office/powerpoint/2010/main" val="362743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8" y="1600200"/>
            <a:ext cx="9144000" cy="434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3505200" cy="16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9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8686800" cy="441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9110"/>
            <a:ext cx="3505200" cy="16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7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8686800" cy="449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9110"/>
            <a:ext cx="3505200" cy="16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6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73858" y="2514600"/>
            <a:ext cx="479394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YOUTUBE ONLY </a:t>
            </a:r>
          </a:p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VIDEO SHARING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4038600" cy="40386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9110"/>
            <a:ext cx="3505200" cy="16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2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33800" y="19975"/>
            <a:ext cx="5410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VISUAL MARKETING </a:t>
            </a:r>
          </a:p>
          <a:p>
            <a:pPr algn="ctr"/>
            <a:r>
              <a:rPr lang="en-US" sz="4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EXAMPLE</a:t>
            </a:r>
            <a:endParaRPr lang="en-US" sz="4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0"/>
            <a:ext cx="3505200" cy="1603490"/>
          </a:xfrm>
          <a:prstGeom prst="rect">
            <a:avLst/>
          </a:prstGeom>
        </p:spPr>
      </p:pic>
      <p:pic>
        <p:nvPicPr>
          <p:cNvPr id="2" name="Blend3.FL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600" y="2514600"/>
            <a:ext cx="4419600" cy="342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lend1.FL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48201" y="2522561"/>
            <a:ext cx="4343400" cy="342151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7060" y="2362200"/>
            <a:ext cx="9110250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OVER 160 MILLION VIEWER, </a:t>
            </a:r>
          </a:p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CAN YOU FIGURE IF </a:t>
            </a:r>
          </a:p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THE CONVERSION RATE IS 0.1%</a:t>
            </a:r>
          </a:p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HOW MUCH HE MAKES?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695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1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DO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549036"/>
              </p:ext>
            </p:extLst>
          </p:nvPr>
        </p:nvGraphicFramePr>
        <p:xfrm>
          <a:off x="228601" y="1295400"/>
          <a:ext cx="8686798" cy="5394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3155"/>
                <a:gridCol w="1377244"/>
                <a:gridCol w="1679224"/>
                <a:gridCol w="1555043"/>
                <a:gridCol w="2252132"/>
              </a:tblGrid>
              <a:tr h="449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SOCIAL MEDIA</a:t>
                      </a:r>
                      <a:endParaRPr lang="en-US" sz="1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PKS DEALING</a:t>
                      </a:r>
                      <a:endParaRPr lang="en-US" sz="1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PAYMENT</a:t>
                      </a:r>
                    </a:p>
                    <a:p>
                      <a:pPr algn="ctr" fontAlgn="b"/>
                      <a:r>
                        <a:rPr lang="en-US" sz="1400" b="1" u="none" strike="noStrike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REFINANCING</a:t>
                      </a:r>
                      <a:endParaRPr lang="en-US" sz="1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SERVER</a:t>
                      </a:r>
                      <a:endParaRPr lang="en-US" sz="1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SYSTEM DEV.</a:t>
                      </a:r>
                      <a:endParaRPr lang="en-US" sz="14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SOCIAL MEDIA DAILY</a:t>
                      </a:r>
                      <a:endParaRPr lang="en-US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JNE</a:t>
                      </a:r>
                      <a:endParaRPr lang="en-US" sz="14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JATIS</a:t>
                      </a:r>
                      <a:endParaRPr lang="en-US" sz="1400" b="1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SERVER MANTAINANCE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SYSTEM SECURITIES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SOCIAL MEDIA EVENT</a:t>
                      </a:r>
                      <a:endParaRPr lang="en-US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BCA CC</a:t>
                      </a:r>
                      <a:endParaRPr lang="en-US" sz="14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KREDITPLUS</a:t>
                      </a:r>
                      <a:endParaRPr lang="en-US" sz="14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SERVER SECURITIES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SYSTEM DEVELOPMENT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SOCIAL MEDIA STRATEGY</a:t>
                      </a:r>
                      <a:endParaRPr lang="en-US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SSL</a:t>
                      </a:r>
                      <a:endParaRPr lang="en-US" sz="1400" b="1" i="0" u="none" strike="noStrike" dirty="0" smtClean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SERVER TWEAKING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PAYMENT GATEWAY INTEGRATION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SOCIAL MEDIA PROMOTION</a:t>
                      </a:r>
                      <a:endParaRPr lang="en-US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SERVER MONITORING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LAYOUT OPTIMIZING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 - REAL STORE</a:t>
                      </a:r>
                      <a:endParaRPr lang="en-US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SEO</a:t>
                      </a:r>
                      <a:endParaRPr lang="en-US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 - WEBSTORE</a:t>
                      </a:r>
                      <a:endParaRPr lang="en-US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SMO</a:t>
                      </a:r>
                      <a:endParaRPr lang="en-US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SOCIAL MEDIA SUPPORT</a:t>
                      </a:r>
                      <a:endParaRPr lang="en-US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SYSTEM MONITORING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 - REAL STORE</a:t>
                      </a:r>
                      <a:endParaRPr lang="en-US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SSL INTEGRATION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 - WEBSTORE</a:t>
                      </a:r>
                      <a:endParaRPr lang="en-US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PAYMENT SECURITIES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OUT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 LINKING</a:t>
                      </a:r>
                      <a:endParaRPr lang="en-US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BANNER MANAGEMENT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USER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 COMPLAIN</a:t>
                      </a:r>
                      <a:endParaRPr lang="en-US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STORE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LOCATOR MANAGEMENT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72" marR="9172" marT="9172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8288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7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04800"/>
            <a:ext cx="7024744" cy="494264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Youtube</a:t>
            </a:r>
            <a:r>
              <a:rPr lang="en-US" sz="3200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ES ads for es-Store.com</a:t>
            </a:r>
            <a:endParaRPr lang="en-US" sz="3200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ES.FL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399" y="1157288"/>
            <a:ext cx="8102599" cy="50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0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76400"/>
            <a:ext cx="8686800" cy="44958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7924800" cy="5032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58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" y="1219200"/>
            <a:ext cx="4953001" cy="38861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iOS</a:t>
            </a:r>
            <a:r>
              <a:rPr lang="en-US" dirty="0" smtClean="0"/>
              <a:t>, Android, Blackberry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1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600" y="22860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 descr="F:\Ecommerce\large_article_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6868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76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295400"/>
            <a:ext cx="86868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22860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6694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55" y="872836"/>
            <a:ext cx="913014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0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219200"/>
            <a:ext cx="86868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22860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727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359060"/>
            <a:ext cx="8763000" cy="443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22860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5154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20504"/>
            <a:ext cx="8686800" cy="51040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22860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6065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41287"/>
            <a:ext cx="8686800" cy="50833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22860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055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4584589" cy="5610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197369"/>
            <a:ext cx="4716045" cy="27556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08548" y="4953000"/>
            <a:ext cx="34688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TOTAL : </a:t>
            </a:r>
            <a:r>
              <a:rPr lang="en-US" sz="54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560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52728"/>
          </a:xfrm>
        </p:spPr>
        <p:txBody>
          <a:bodyPr/>
          <a:lstStyle/>
          <a:p>
            <a:r>
              <a:rPr lang="en-US" dirty="0" smtClean="0"/>
              <a:t>MEMBERS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8288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5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241287"/>
            <a:ext cx="8686800" cy="50833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22860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5481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330036"/>
            <a:ext cx="8839199" cy="49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22860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4534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685800"/>
            <a:ext cx="81534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THANK YOU </a:t>
            </a:r>
            <a:endParaRPr lang="en-US" sz="96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1" y="457200"/>
            <a:ext cx="5562600" cy="2429934"/>
          </a:xfrm>
        </p:spPr>
        <p:txBody>
          <a:bodyPr/>
          <a:lstStyle/>
          <a:p>
            <a:pPr algn="ctr"/>
            <a:r>
              <a:rPr lang="en-US" dirty="0" smtClean="0"/>
              <a:t>ECOMMERCE PRESENTATION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624666" y="2895600"/>
            <a:ext cx="3818467" cy="2421467"/>
          </a:xfrm>
        </p:spPr>
        <p:txBody>
          <a:bodyPr/>
          <a:lstStyle/>
          <a:p>
            <a:pPr algn="ctr"/>
            <a:r>
              <a:rPr lang="en-US" dirty="0" smtClean="0"/>
              <a:t>AUG-2012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86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799" cy="5791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672"/>
            <a:ext cx="8229600" cy="1252728"/>
          </a:xfrm>
        </p:spPr>
        <p:txBody>
          <a:bodyPr/>
          <a:lstStyle/>
          <a:p>
            <a:r>
              <a:rPr lang="en-US" dirty="0" smtClean="0"/>
              <a:t>OUR WEBSTORE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8288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8839200" cy="5791200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52728"/>
          </a:xfrm>
        </p:spPr>
        <p:txBody>
          <a:bodyPr/>
          <a:lstStyle/>
          <a:p>
            <a:r>
              <a:rPr lang="en-US" dirty="0" smtClean="0"/>
              <a:t>BRANDING (BEFORE)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8288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3" y="914400"/>
            <a:ext cx="8706394" cy="5562600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52728"/>
          </a:xfrm>
        </p:spPr>
        <p:txBody>
          <a:bodyPr/>
          <a:lstStyle/>
          <a:p>
            <a:r>
              <a:rPr lang="en-US" dirty="0" smtClean="0"/>
              <a:t>BRANDING (CURRENT)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28600"/>
            <a:ext cx="16002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1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375</TotalTime>
  <Words>664</Words>
  <Application>Microsoft Office PowerPoint</Application>
  <PresentationFormat>On-screen Show (4:3)</PresentationFormat>
  <Paragraphs>778</Paragraphs>
  <Slides>62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Waveform</vt:lpstr>
      <vt:lpstr>ECOMMERCE PRESENTATION</vt:lpstr>
      <vt:lpstr>WHAT IS ECOMMERCE ?</vt:lpstr>
      <vt:lpstr>WHAT IS ECOMMERCE ?</vt:lpstr>
      <vt:lpstr>PowerPoint Presentation</vt:lpstr>
      <vt:lpstr>WHAT WE DO</vt:lpstr>
      <vt:lpstr>MEMBERS</vt:lpstr>
      <vt:lpstr>OUR WEBSTORE</vt:lpstr>
      <vt:lpstr>BRANDING (BEFORE)</vt:lpstr>
      <vt:lpstr>BRANDING (CURRENT)</vt:lpstr>
      <vt:lpstr>WEB TRAFFIC JULY</vt:lpstr>
      <vt:lpstr>WEB TRAFFIC AUGUST</vt:lpstr>
      <vt:lpstr>FACEBOOK</vt:lpstr>
      <vt:lpstr>FACEBOOK</vt:lpstr>
      <vt:lpstr>FACEBOOK</vt:lpstr>
      <vt:lpstr>TWITTER</vt:lpstr>
      <vt:lpstr>TWITTER</vt:lpstr>
      <vt:lpstr>TWITTER</vt:lpstr>
      <vt:lpstr>TWITTER</vt:lpstr>
      <vt:lpstr>TWITTER</vt:lpstr>
      <vt:lpstr>WEBSITE RANK</vt:lpstr>
      <vt:lpstr>NEXT STRATEGIES</vt:lpstr>
      <vt:lpstr>SOC-MED PLANNING</vt:lpstr>
      <vt:lpstr>SOC-MED DAILY</vt:lpstr>
      <vt:lpstr>PLANNING 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SOCIAL MEDIA</vt:lpstr>
      <vt:lpstr>PowerPoint Presentation</vt:lpstr>
      <vt:lpstr>SOCIAL MEDIA</vt:lpstr>
      <vt:lpstr>FACEBOOK</vt:lpstr>
      <vt:lpstr>PowerPoint Presentation</vt:lpstr>
      <vt:lpstr>PowerPoint Presentation</vt:lpstr>
      <vt:lpstr>PowerPoint Presentation</vt:lpstr>
      <vt:lpstr>PowerPoint Presentation</vt:lpstr>
      <vt:lpstr>TWITTER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YOUTUBE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Youtube ES ads for es-Store.com</vt:lpstr>
      <vt:lpstr>SOCIAL MEDIA</vt:lpstr>
      <vt:lpstr>MOBILE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ECOMMERCE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19</cp:revision>
  <dcterms:created xsi:type="dcterms:W3CDTF">2012-08-13T01:10:29Z</dcterms:created>
  <dcterms:modified xsi:type="dcterms:W3CDTF">2012-08-13T10:35:22Z</dcterms:modified>
</cp:coreProperties>
</file>